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8"/>
  </p:notesMasterIdLst>
  <p:sldIdLst>
    <p:sldId id="861" r:id="rId2"/>
    <p:sldId id="1354" r:id="rId3"/>
    <p:sldId id="1357" r:id="rId4"/>
    <p:sldId id="1353" r:id="rId5"/>
    <p:sldId id="1356" r:id="rId6"/>
    <p:sldId id="1359" r:id="rId7"/>
  </p:sldIdLst>
  <p:sldSz cx="9144000" cy="5715000" type="screen16x10"/>
  <p:notesSz cx="6724650" cy="9866313"/>
  <p:embeddedFontLst>
    <p:embeddedFont>
      <p:font typeface="Comic Sans MS" panose="030F0902030302020204" pitchFamily="66" charset="0"/>
      <p:regular r:id="rId9"/>
    </p:embeddedFont>
  </p:embeddedFontLst>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FF66"/>
    <a:srgbClr val="FF40FF"/>
    <a:srgbClr val="FF965E"/>
    <a:srgbClr val="78E1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7" autoAdjust="0"/>
    <p:restoredTop sz="88299" autoAdjust="0"/>
  </p:normalViewPr>
  <p:slideViewPr>
    <p:cSldViewPr>
      <p:cViewPr varScale="1">
        <p:scale>
          <a:sx n="130" d="100"/>
          <a:sy n="130" d="100"/>
        </p:scale>
        <p:origin x="2016" y="17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2/16/24</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a:t>
            </a:r>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76951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189371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5</a:t>
            </a:fld>
            <a:endParaRPr lang="en-US" dirty="0"/>
          </a:p>
        </p:txBody>
      </p:sp>
    </p:spTree>
    <p:extLst>
      <p:ext uri="{BB962C8B-B14F-4D97-AF65-F5344CB8AC3E}">
        <p14:creationId xmlns:p14="http://schemas.microsoft.com/office/powerpoint/2010/main" val="94649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65D74-1569-94B5-5AF7-DAFDF27D4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6AE828-C481-DF1D-972F-AEF835943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96EE7-A2DA-A2AB-6A16-AE7204CD46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7881FEA-90D2-8F2A-63E6-84E45CC1D30D}"/>
              </a:ext>
            </a:extLst>
          </p:cNvPr>
          <p:cNvSpPr>
            <a:spLocks noGrp="1"/>
          </p:cNvSpPr>
          <p:nvPr>
            <p:ph type="sldNum" sz="quarter" idx="5"/>
          </p:nvPr>
        </p:nvSpPr>
        <p:spPr/>
        <p:txBody>
          <a:bodyPr/>
          <a:lstStyle/>
          <a:p>
            <a:fld id="{3F6008AE-3493-5D48-A245-434CAFCA04E8}" type="slidenum">
              <a:rPr lang="en-US" smtClean="0"/>
              <a:pPr/>
              <a:t>6</a:t>
            </a:fld>
            <a:endParaRPr lang="en-US" dirty="0"/>
          </a:p>
        </p:txBody>
      </p:sp>
    </p:spTree>
    <p:extLst>
      <p:ext uri="{BB962C8B-B14F-4D97-AF65-F5344CB8AC3E}">
        <p14:creationId xmlns:p14="http://schemas.microsoft.com/office/powerpoint/2010/main" val="128806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Luke  11:28-32</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595" y="0"/>
            <a:ext cx="9144000" cy="5765681"/>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600" dirty="0">
                <a:solidFill>
                  <a:srgbClr val="FFFFFF"/>
                </a:solidFill>
                <a:effectLst/>
                <a:latin typeface="Times New Roman" panose="02020603050405020304" pitchFamily="18" charset="0"/>
                <a:ea typeface="Times New Roman" panose="02020603050405020304" pitchFamily="18" charset="0"/>
              </a:rPr>
              <a:t> </a:t>
            </a:r>
            <a:r>
              <a:rPr lang="en-AU" sz="2600" b="1" baseline="30000" dirty="0">
                <a:solidFill>
                  <a:srgbClr val="FFFFFF"/>
                </a:solidFill>
                <a:effectLst/>
                <a:latin typeface="Times New Roman" panose="02020603050405020304" pitchFamily="18" charset="0"/>
                <a:ea typeface="Times New Roman" panose="02020603050405020304" pitchFamily="18" charset="0"/>
              </a:rPr>
              <a:t>28 </a:t>
            </a:r>
            <a:r>
              <a:rPr lang="en-AU" sz="2600" dirty="0">
                <a:solidFill>
                  <a:srgbClr val="FFFFFF"/>
                </a:solidFill>
                <a:effectLst/>
                <a:latin typeface="Times New Roman" panose="02020603050405020304" pitchFamily="18" charset="0"/>
                <a:ea typeface="Times New Roman" panose="02020603050405020304" pitchFamily="18" charset="0"/>
              </a:rPr>
              <a:t>But he said, “Blessed rather are those who hear the word of God and keep it!”</a:t>
            </a:r>
            <a:r>
              <a:rPr lang="en-AU" sz="2500" dirty="0">
                <a:solidFill>
                  <a:srgbClr val="FFFFFF"/>
                </a:solidFill>
                <a:effectLst/>
                <a:latin typeface="Times New Roman" panose="02020603050405020304" pitchFamily="18" charset="0"/>
                <a:ea typeface="Times New Roman" panose="02020603050405020304" pitchFamily="18" charset="0"/>
              </a:rPr>
              <a:t> </a:t>
            </a:r>
            <a:r>
              <a:rPr lang="en-AU" sz="200" dirty="0">
                <a:solidFill>
                  <a:srgbClr val="FFFFFF"/>
                </a:solidFill>
                <a:effectLst/>
                <a:latin typeface="Times New Roman" panose="02020603050405020304" pitchFamily="18" charset="0"/>
                <a:ea typeface="Times New Roman" panose="02020603050405020304" pitchFamily="18" charset="0"/>
              </a:rPr>
              <a:t> </a:t>
            </a:r>
            <a:endParaRPr lang="en-AU" sz="200" dirty="0">
              <a:effectLst/>
              <a:latin typeface="Calibri" panose="020F0502020204030204" pitchFamily="34" charset="0"/>
              <a:ea typeface="Times New Roman" panose="02020603050405020304" pitchFamily="18" charset="0"/>
            </a:endParaRPr>
          </a:p>
          <a:p>
            <a:pPr indent="152400">
              <a:lnSpc>
                <a:spcPct val="110000"/>
              </a:lnSpc>
              <a:spcAft>
                <a:spcPts val="1000"/>
              </a:spcAft>
            </a:pPr>
            <a:r>
              <a:rPr lang="en-AU" sz="200" dirty="0">
                <a:solidFill>
                  <a:srgbClr val="FFFFFF"/>
                </a:solidFill>
                <a:effectLst/>
                <a:latin typeface="Times New Roman" panose="02020603050405020304" pitchFamily="18" charset="0"/>
                <a:ea typeface="Times New Roman" panose="02020603050405020304" pitchFamily="18" charset="0"/>
              </a:rPr>
              <a:t> </a:t>
            </a:r>
            <a:r>
              <a:rPr lang="en-AU" sz="200" b="1" dirty="0">
                <a:solidFill>
                  <a:srgbClr val="FFFFFF"/>
                </a:solidFill>
                <a:effectLst/>
                <a:latin typeface="Times New Roman" panose="02020603050405020304" pitchFamily="18" charset="0"/>
                <a:ea typeface="Times New Roman" panose="02020603050405020304" pitchFamily="18" charset="0"/>
              </a:rPr>
              <a:t> </a:t>
            </a:r>
            <a:endParaRPr lang="en-AU" sz="200" dirty="0">
              <a:effectLst/>
              <a:latin typeface="Calibri" panose="020F0502020204030204" pitchFamily="34" charset="0"/>
              <a:ea typeface="Times New Roman" panose="02020603050405020304" pitchFamily="18" charset="0"/>
            </a:endParaRPr>
          </a:p>
          <a:p>
            <a:r>
              <a:rPr lang="en-AU" sz="2600" b="1" baseline="30000" dirty="0">
                <a:solidFill>
                  <a:srgbClr val="FFFFFF"/>
                </a:solidFill>
                <a:effectLst/>
                <a:latin typeface="Times New Roman" panose="02020603050405020304" pitchFamily="18" charset="0"/>
                <a:ea typeface="Times New Roman" panose="02020603050405020304" pitchFamily="18" charset="0"/>
              </a:rPr>
              <a:t>29 </a:t>
            </a:r>
            <a:r>
              <a:rPr lang="en-AU" sz="2600" dirty="0">
                <a:solidFill>
                  <a:srgbClr val="FFFFFF"/>
                </a:solidFill>
                <a:effectLst/>
                <a:latin typeface="Times New Roman" panose="02020603050405020304" pitchFamily="18" charset="0"/>
                <a:ea typeface="Times New Roman" panose="02020603050405020304" pitchFamily="18" charset="0"/>
              </a:rPr>
              <a:t>When the crowds were increasing, he began to say, “This generation is an evil generation.  It seeks for a sign, but no sign will be given to it except the sign of Jonah.  </a:t>
            </a:r>
            <a:r>
              <a:rPr lang="en-AU" sz="2600" b="1" baseline="30000" dirty="0">
                <a:solidFill>
                  <a:srgbClr val="FFFFFF"/>
                </a:solidFill>
                <a:effectLst/>
                <a:latin typeface="Times New Roman" panose="02020603050405020304" pitchFamily="18" charset="0"/>
                <a:ea typeface="Times New Roman" panose="02020603050405020304" pitchFamily="18" charset="0"/>
              </a:rPr>
              <a:t>30 </a:t>
            </a:r>
            <a:r>
              <a:rPr lang="en-AU" sz="2600" dirty="0">
                <a:solidFill>
                  <a:srgbClr val="FFFFFF"/>
                </a:solidFill>
                <a:effectLst/>
                <a:latin typeface="Times New Roman" panose="02020603050405020304" pitchFamily="18" charset="0"/>
                <a:ea typeface="Times New Roman" panose="02020603050405020304" pitchFamily="18" charset="0"/>
              </a:rPr>
              <a:t>For as Jonah became a sign to the people of Nineveh, so will the Son of Man be to this generation.  </a:t>
            </a:r>
            <a:r>
              <a:rPr lang="en-AU" sz="2600" b="1" baseline="30000" dirty="0">
                <a:solidFill>
                  <a:srgbClr val="FFFFFF"/>
                </a:solidFill>
                <a:effectLst/>
                <a:latin typeface="Times New Roman" panose="02020603050405020304" pitchFamily="18" charset="0"/>
                <a:ea typeface="Times New Roman" panose="02020603050405020304" pitchFamily="18" charset="0"/>
              </a:rPr>
              <a:t>31 </a:t>
            </a:r>
            <a:r>
              <a:rPr lang="en-AU" sz="2600" dirty="0">
                <a:solidFill>
                  <a:srgbClr val="FFFFFF"/>
                </a:solidFill>
                <a:effectLst/>
                <a:latin typeface="Times New Roman" panose="02020603050405020304" pitchFamily="18" charset="0"/>
                <a:ea typeface="Times New Roman" panose="02020603050405020304" pitchFamily="18" charset="0"/>
              </a:rPr>
              <a:t>The queen of the South will rise up at the judgment with the men of this generation and condemn them, for she came from the ends of the earth to hear the wisdom of Solomon, and behold, something greater than Solomon is here.  </a:t>
            </a:r>
            <a:r>
              <a:rPr lang="en-AU" sz="2600" b="1" baseline="30000" dirty="0">
                <a:solidFill>
                  <a:srgbClr val="FFFFFF"/>
                </a:solidFill>
                <a:effectLst/>
                <a:latin typeface="Times New Roman" panose="02020603050405020304" pitchFamily="18" charset="0"/>
                <a:ea typeface="Times New Roman" panose="02020603050405020304" pitchFamily="18" charset="0"/>
              </a:rPr>
              <a:t>32 </a:t>
            </a:r>
            <a:r>
              <a:rPr lang="en-AU" sz="2600" dirty="0">
                <a:solidFill>
                  <a:srgbClr val="FFFFFF"/>
                </a:solidFill>
                <a:effectLst/>
                <a:latin typeface="Times New Roman" panose="02020603050405020304" pitchFamily="18" charset="0"/>
                <a:ea typeface="Times New Roman" panose="02020603050405020304" pitchFamily="18" charset="0"/>
              </a:rPr>
              <a:t>The men of Nineveh will rise up at the judgment with this generation and condemn it, for they repented at the preaching of Jonah, and behold, something greater than Jonah is here.</a:t>
            </a:r>
            <a:r>
              <a:rPr lang="en-AU" sz="2500" dirty="0">
                <a:effectLst/>
              </a:rPr>
              <a:t> </a:t>
            </a:r>
            <a:endParaRPr lang="en-AU" sz="25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3297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60A43-BCE3-3070-95B0-EE75573A296E}"/>
              </a:ext>
            </a:extLst>
          </p:cNvPr>
          <p:cNvSpPr>
            <a:spLocks noGrp="1"/>
          </p:cNvSpPr>
          <p:nvPr>
            <p:ph idx="1"/>
          </p:nvPr>
        </p:nvSpPr>
        <p:spPr>
          <a:xfrm>
            <a:off x="3949080" y="0"/>
            <a:ext cx="5194920" cy="5737820"/>
          </a:xfrm>
        </p:spPr>
        <p:txBody>
          <a:bodyPr/>
          <a:lstStyle/>
          <a:p>
            <a:pPr marL="0" indent="0" algn="ctr">
              <a:buNone/>
            </a:pPr>
            <a:r>
              <a:rPr lang="en-AU" dirty="0">
                <a:solidFill>
                  <a:schemeClr val="bg1"/>
                </a:solidFill>
              </a:rPr>
              <a:t>Steve Martin</a:t>
            </a:r>
          </a:p>
          <a:p>
            <a:pPr marL="0" indent="0" algn="ctr">
              <a:buNone/>
            </a:pPr>
            <a:r>
              <a:rPr lang="en-AU" sz="2000" dirty="0">
                <a:solidFill>
                  <a:schemeClr val="bg1"/>
                </a:solidFill>
              </a:rPr>
              <a:t>in</a:t>
            </a:r>
          </a:p>
          <a:p>
            <a:pPr marL="0" indent="0" algn="ctr">
              <a:buNone/>
            </a:pPr>
            <a:r>
              <a:rPr lang="en-AU" i="1" dirty="0">
                <a:solidFill>
                  <a:schemeClr val="bg1"/>
                </a:solidFill>
                <a:latin typeface="Times New Roman" panose="02020603050405020304" pitchFamily="18" charset="0"/>
                <a:cs typeface="Times New Roman" panose="02020603050405020304" pitchFamily="18" charset="0"/>
              </a:rPr>
              <a:t>“The Man with Two Brains”</a:t>
            </a:r>
          </a:p>
          <a:p>
            <a:pPr marL="0" indent="0" algn="ctr">
              <a:buNone/>
            </a:pPr>
            <a:endParaRPr lang="en-AU" dirty="0">
              <a:solidFill>
                <a:schemeClr val="bg1"/>
              </a:solidFill>
            </a:endParaRPr>
          </a:p>
          <a:p>
            <a:pPr marL="1157288" indent="0" algn="ctr">
              <a:spcBef>
                <a:spcPts val="0"/>
              </a:spcBef>
              <a:buNone/>
            </a:pPr>
            <a:r>
              <a:rPr lang="en-AU" sz="6600" dirty="0">
                <a:solidFill>
                  <a:srgbClr val="FFFF00"/>
                </a:solidFill>
              </a:rPr>
              <a:t>Give me</a:t>
            </a:r>
          </a:p>
          <a:p>
            <a:pPr marL="1157288" indent="0" algn="ctr">
              <a:spcBef>
                <a:spcPts val="0"/>
              </a:spcBef>
              <a:buNone/>
            </a:pPr>
            <a:r>
              <a:rPr lang="en-AU" sz="6600" dirty="0">
                <a:solidFill>
                  <a:srgbClr val="FFFF00"/>
                </a:solidFill>
              </a:rPr>
              <a:t>a</a:t>
            </a:r>
          </a:p>
          <a:p>
            <a:pPr marL="1157288" indent="0" algn="ctr">
              <a:spcBef>
                <a:spcPts val="0"/>
              </a:spcBef>
              <a:buNone/>
            </a:pPr>
            <a:r>
              <a:rPr lang="en-AU" sz="6600" dirty="0">
                <a:solidFill>
                  <a:srgbClr val="FFFF00"/>
                </a:solidFill>
              </a:rPr>
              <a:t>Sign</a:t>
            </a:r>
          </a:p>
        </p:txBody>
      </p:sp>
      <p:pic>
        <p:nvPicPr>
          <p:cNvPr id="4" name="Picture 3">
            <a:extLst>
              <a:ext uri="{FF2B5EF4-FFF2-40B4-BE49-F238E27FC236}">
                <a16:creationId xmlns:a16="http://schemas.microsoft.com/office/drawing/2014/main" id="{47F4D640-B4E8-57C3-138E-1E5D0E508C92}"/>
              </a:ext>
            </a:extLst>
          </p:cNvPr>
          <p:cNvPicPr>
            <a:picLocks noChangeAspect="1"/>
          </p:cNvPicPr>
          <p:nvPr/>
        </p:nvPicPr>
        <p:blipFill>
          <a:blip r:embed="rId2"/>
          <a:stretch>
            <a:fillRect/>
          </a:stretch>
        </p:blipFill>
        <p:spPr>
          <a:xfrm>
            <a:off x="-1" y="1633364"/>
            <a:ext cx="5447043" cy="4081636"/>
          </a:xfrm>
          <a:prstGeom prst="rect">
            <a:avLst/>
          </a:prstGeom>
        </p:spPr>
      </p:pic>
    </p:spTree>
    <p:extLst>
      <p:ext uri="{BB962C8B-B14F-4D97-AF65-F5344CB8AC3E}">
        <p14:creationId xmlns:p14="http://schemas.microsoft.com/office/powerpoint/2010/main" val="301610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0910813-6890-FE38-51F6-B7796EBC90EB}"/>
              </a:ext>
            </a:extLst>
          </p:cNvPr>
          <p:cNvSpPr txBox="1"/>
          <p:nvPr/>
        </p:nvSpPr>
        <p:spPr>
          <a:xfrm>
            <a:off x="14396" y="0"/>
            <a:ext cx="9129604" cy="430887"/>
          </a:xfrm>
          <a:prstGeom prst="rect">
            <a:avLst/>
          </a:prstGeom>
          <a:noFill/>
          <a:ln w="19050">
            <a:noFill/>
          </a:ln>
        </p:spPr>
        <p:txBody>
          <a:bodyPr wrap="square" rtlCol="0">
            <a:spAutoFit/>
          </a:bodyPr>
          <a:lstStyle/>
          <a:p>
            <a:pPr marL="4763" indent="-4763" algn="ctr"/>
            <a:r>
              <a:rPr lang="en-AU" sz="2200" b="1" dirty="0">
                <a:solidFill>
                  <a:srgbClr val="FFFF00"/>
                </a:solidFill>
                <a:latin typeface="Times New Roman" panose="02020603050405020304" pitchFamily="18" charset="0"/>
                <a:cs typeface="Times New Roman" panose="02020603050405020304" pitchFamily="18" charset="0"/>
              </a:rPr>
              <a:t>The Faithless demand a sign.    The Godly live by Faith.</a:t>
            </a:r>
            <a:endParaRPr lang="en-AU" dirty="0">
              <a:solidFill>
                <a:srgbClr val="FFFF00"/>
              </a:solidFill>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F7C1A58D-FAF3-F0ED-EA94-3D86FFCEBE04}"/>
              </a:ext>
            </a:extLst>
          </p:cNvPr>
          <p:cNvSpPr txBox="1">
            <a:spLocks noChangeArrowheads="1"/>
          </p:cNvSpPr>
          <p:nvPr/>
        </p:nvSpPr>
        <p:spPr bwMode="auto">
          <a:xfrm>
            <a:off x="0" y="373277"/>
            <a:ext cx="7848872" cy="377667"/>
          </a:xfrm>
          <a:prstGeom prst="rect">
            <a:avLst/>
          </a:prstGeom>
          <a:solidFill>
            <a:schemeClr val="bg1"/>
          </a:solidFill>
          <a:ln w="9525">
            <a:noFill/>
            <a:miter lim="800000"/>
            <a:headEnd/>
            <a:tailEnd/>
          </a:ln>
        </p:spPr>
        <p:txBody>
          <a:bodyPr wrap="square">
            <a:prstTxWarp prst="textNoShape">
              <a:avLst/>
            </a:prstTxWarp>
            <a:spAutoFit/>
          </a:bodyPr>
          <a:lstStyle/>
          <a:p>
            <a:pPr indent="-89535">
              <a:lnSpc>
                <a:spcPct val="110000"/>
              </a:lnSpc>
              <a:spcAft>
                <a:spcPts val="1000"/>
              </a:spcAft>
              <a:tabLst>
                <a:tab pos="127000" algn="r"/>
                <a:tab pos="254000" algn="l"/>
              </a:tabLs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28 </a:t>
            </a:r>
            <a:r>
              <a:rPr lang="en-AU" dirty="0">
                <a:latin typeface="Comic Sans MS" panose="030F0902030302020204" pitchFamily="66" charset="0"/>
                <a:ea typeface="Times New Roman" panose="02020603050405020304" pitchFamily="18" charset="0"/>
                <a:cs typeface="Times New Roman" panose="02020603050405020304" pitchFamily="18" charset="0"/>
              </a:rPr>
              <a:t>.... </a:t>
            </a:r>
            <a:r>
              <a:rPr lang="en-AU"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“Blessed rather are those who hear the word of God and keep it!”</a:t>
            </a:r>
            <a:r>
              <a:rPr lang="en-AU" dirty="0"/>
              <a:t> </a:t>
            </a:r>
            <a:endParaRPr lang="en-AU"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ED95489-EC73-441A-BBA5-3AD4C1A86BBA}"/>
              </a:ext>
            </a:extLst>
          </p:cNvPr>
          <p:cNvSpPr txBox="1"/>
          <p:nvPr/>
        </p:nvSpPr>
        <p:spPr>
          <a:xfrm>
            <a:off x="23546" y="697260"/>
            <a:ext cx="9143999" cy="923330"/>
          </a:xfrm>
          <a:prstGeom prst="rect">
            <a:avLst/>
          </a:prstGeom>
          <a:noFill/>
          <a:ln w="19050">
            <a:noFill/>
          </a:ln>
        </p:spPr>
        <p:txBody>
          <a:bodyPr wrap="square" rtlCol="0">
            <a:spAutoFit/>
          </a:bodyPr>
          <a:lstStyle/>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sign God has already given, is glaringly obvious, but not what the spiritually blind want.</a:t>
            </a:r>
          </a:p>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Seeing signs &amp; wonders &amp; hearing God’s word, is no benefit unless we are changed by it</a:t>
            </a:r>
          </a:p>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Becoming a Disciple of Jesus is a step of </a:t>
            </a:r>
            <a:r>
              <a:rPr lang="en-AU" u="sng" dirty="0">
                <a:solidFill>
                  <a:schemeClr val="bg1"/>
                </a:solidFill>
                <a:latin typeface="Times New Roman" panose="02020603050405020304" pitchFamily="18" charset="0"/>
                <a:cs typeface="Times New Roman" panose="02020603050405020304" pitchFamily="18" charset="0"/>
              </a:rPr>
              <a:t>faith</a:t>
            </a:r>
            <a:r>
              <a:rPr lang="en-AU" dirty="0">
                <a:solidFill>
                  <a:schemeClr val="bg1"/>
                </a:solidFill>
                <a:latin typeface="Times New Roman" panose="02020603050405020304" pitchFamily="18" charset="0"/>
                <a:cs typeface="Times New Roman" panose="02020603050405020304" pitchFamily="18" charset="0"/>
              </a:rPr>
              <a:t>.  Hear God’s call to repentance &amp; faith, &amp; do it.</a:t>
            </a:r>
          </a:p>
        </p:txBody>
      </p:sp>
      <p:sp>
        <p:nvSpPr>
          <p:cNvPr id="2" name="Text Box 4">
            <a:extLst>
              <a:ext uri="{FF2B5EF4-FFF2-40B4-BE49-F238E27FC236}">
                <a16:creationId xmlns:a16="http://schemas.microsoft.com/office/drawing/2014/main" id="{BA1E0C74-54CD-C166-59CB-AD7D1E1746D2}"/>
              </a:ext>
            </a:extLst>
          </p:cNvPr>
          <p:cNvSpPr txBox="1">
            <a:spLocks noChangeArrowheads="1"/>
          </p:cNvSpPr>
          <p:nvPr/>
        </p:nvSpPr>
        <p:spPr bwMode="auto">
          <a:xfrm>
            <a:off x="2339752" y="1608071"/>
            <a:ext cx="6588224" cy="678071"/>
          </a:xfrm>
          <a:prstGeom prst="rect">
            <a:avLst/>
          </a:prstGeom>
          <a:solidFill>
            <a:schemeClr val="bg1"/>
          </a:solidFill>
          <a:ln w="9525">
            <a:noFill/>
            <a:miter lim="800000"/>
            <a:headEnd/>
            <a:tailEnd/>
          </a:ln>
        </p:spPr>
        <p:txBody>
          <a:bodyPr wrap="square">
            <a:prstTxWarp prst="textNoShape">
              <a:avLst/>
            </a:prstTxWarp>
            <a:spAutoFit/>
          </a:bodyPr>
          <a:lstStyle/>
          <a:p>
            <a:pPr indent="-89535">
              <a:lnSpc>
                <a:spcPct val="110000"/>
              </a:lnSpc>
              <a:spcAft>
                <a:spcPts val="1000"/>
              </a:spcAft>
              <a:tabLst>
                <a:tab pos="127000" algn="r"/>
                <a:tab pos="254000" algn="l"/>
              </a:tabLs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29 </a:t>
            </a:r>
            <a:r>
              <a:rPr lang="en-AU" dirty="0">
                <a:latin typeface="Comic Sans MS" panose="030F0902030302020204" pitchFamily="66" charset="0"/>
                <a:ea typeface="Times New Roman" panose="02020603050405020304" pitchFamily="18" charset="0"/>
                <a:cs typeface="Times New Roman" panose="02020603050405020304" pitchFamily="18" charset="0"/>
              </a:rPr>
              <a:t>.... </a:t>
            </a:r>
            <a:r>
              <a:rPr lang="en-AU"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“This generation is an evil generation.  It seeks for a sign, but no sign will be given to it except the sign of Jonah.</a:t>
            </a:r>
            <a:r>
              <a:rPr lang="en-AU" dirty="0"/>
              <a:t> </a:t>
            </a:r>
            <a:endParaRPr lang="en-AU" sz="1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210F339E-BB20-95FE-4CFD-E78903E899CF}"/>
              </a:ext>
            </a:extLst>
          </p:cNvPr>
          <p:cNvSpPr txBox="1"/>
          <p:nvPr/>
        </p:nvSpPr>
        <p:spPr>
          <a:xfrm>
            <a:off x="0" y="2292070"/>
            <a:ext cx="9121866" cy="369332"/>
          </a:xfrm>
          <a:prstGeom prst="rect">
            <a:avLst/>
          </a:prstGeom>
          <a:noFill/>
          <a:ln w="19050">
            <a:noFill/>
          </a:ln>
        </p:spPr>
        <p:txBody>
          <a:bodyPr wrap="square" rtlCol="0">
            <a:spAutoFit/>
          </a:bodyPr>
          <a:lstStyle/>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Jonah preached to a godless city (Nineveh) and they repented in a day.</a:t>
            </a:r>
          </a:p>
        </p:txBody>
      </p:sp>
      <p:sp>
        <p:nvSpPr>
          <p:cNvPr id="5" name="TextBox 4">
            <a:extLst>
              <a:ext uri="{FF2B5EF4-FFF2-40B4-BE49-F238E27FC236}">
                <a16:creationId xmlns:a16="http://schemas.microsoft.com/office/drawing/2014/main" id="{CB673C90-0C29-FB36-CBCF-6E7D782FC931}"/>
              </a:ext>
            </a:extLst>
          </p:cNvPr>
          <p:cNvSpPr txBox="1"/>
          <p:nvPr/>
        </p:nvSpPr>
        <p:spPr>
          <a:xfrm>
            <a:off x="0" y="1536896"/>
            <a:ext cx="2339752" cy="707886"/>
          </a:xfrm>
          <a:prstGeom prst="rect">
            <a:avLst/>
          </a:prstGeom>
          <a:noFill/>
          <a:ln w="19050">
            <a:noFill/>
          </a:ln>
        </p:spPr>
        <p:txBody>
          <a:bodyPr wrap="square" rtlCol="0">
            <a:spAutoFit/>
          </a:bodyPr>
          <a:lstStyle/>
          <a:p>
            <a:pPr marL="4763" indent="-4763" algn="ctr"/>
            <a:r>
              <a:rPr lang="en-AU" sz="2200" dirty="0">
                <a:solidFill>
                  <a:srgbClr val="FFFF00"/>
                </a:solidFill>
                <a:latin typeface="Times New Roman" panose="02020603050405020304" pitchFamily="18" charset="0"/>
                <a:cs typeface="Times New Roman" panose="02020603050405020304" pitchFamily="18" charset="0"/>
              </a:rPr>
              <a:t>The Sign of Jonah</a:t>
            </a:r>
            <a:br>
              <a:rPr lang="en-AU" sz="2200" dirty="0">
                <a:solidFill>
                  <a:srgbClr val="FFFF00"/>
                </a:solidFill>
                <a:latin typeface="Times New Roman" panose="02020603050405020304" pitchFamily="18" charset="0"/>
                <a:cs typeface="Times New Roman" panose="02020603050405020304" pitchFamily="18" charset="0"/>
              </a:rPr>
            </a:br>
            <a:r>
              <a:rPr lang="en-AU" dirty="0">
                <a:solidFill>
                  <a:srgbClr val="FFFF00"/>
                </a:solidFill>
                <a:latin typeface="Times New Roman" panose="02020603050405020304" pitchFamily="18" charset="0"/>
                <a:cs typeface="Times New Roman" panose="02020603050405020304" pitchFamily="18" charset="0"/>
              </a:rPr>
              <a:t>(a reluctant prophet)</a:t>
            </a:r>
          </a:p>
        </p:txBody>
      </p:sp>
    </p:spTree>
    <p:extLst>
      <p:ext uri="{BB962C8B-B14F-4D97-AF65-F5344CB8AC3E}">
        <p14:creationId xmlns:p14="http://schemas.microsoft.com/office/powerpoint/2010/main" val="121720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uiExpand="1" build="p"/>
      <p:bldP spid="2" grpId="0" animBg="1"/>
      <p:bldP spid="3"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FC8400-F556-E38C-1EFB-E2ED2D93F371}"/>
              </a:ext>
            </a:extLst>
          </p:cNvPr>
          <p:cNvPicPr>
            <a:picLocks noChangeAspect="1"/>
          </p:cNvPicPr>
          <p:nvPr/>
        </p:nvPicPr>
        <p:blipFill>
          <a:blip r:embed="rId3"/>
          <a:stretch>
            <a:fillRect/>
          </a:stretch>
        </p:blipFill>
        <p:spPr>
          <a:xfrm>
            <a:off x="43407" y="0"/>
            <a:ext cx="9057186" cy="5089343"/>
          </a:xfrm>
          <a:prstGeom prst="rect">
            <a:avLst/>
          </a:prstGeom>
        </p:spPr>
      </p:pic>
    </p:spTree>
    <p:extLst>
      <p:ext uri="{BB962C8B-B14F-4D97-AF65-F5344CB8AC3E}">
        <p14:creationId xmlns:p14="http://schemas.microsoft.com/office/powerpoint/2010/main" val="93696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1C6A8-295E-4F3C-5486-3B5B79B3A20B}"/>
            </a:ext>
          </a:extLst>
        </p:cNvPr>
        <p:cNvGrpSpPr/>
        <p:nvPr/>
      </p:nvGrpSpPr>
      <p:grpSpPr>
        <a:xfrm>
          <a:off x="0" y="0"/>
          <a:ext cx="0" cy="0"/>
          <a:chOff x="0" y="0"/>
          <a:chExt cx="0" cy="0"/>
        </a:xfrm>
      </p:grpSpPr>
      <p:sp>
        <p:nvSpPr>
          <p:cNvPr id="22" name="TextBox 21">
            <a:extLst>
              <a:ext uri="{FF2B5EF4-FFF2-40B4-BE49-F238E27FC236}">
                <a16:creationId xmlns:a16="http://schemas.microsoft.com/office/drawing/2014/main" id="{2351D7D4-F32F-F1DD-29B9-4FC889B6F552}"/>
              </a:ext>
            </a:extLst>
          </p:cNvPr>
          <p:cNvSpPr txBox="1"/>
          <p:nvPr/>
        </p:nvSpPr>
        <p:spPr>
          <a:xfrm>
            <a:off x="14396" y="0"/>
            <a:ext cx="9129604" cy="430887"/>
          </a:xfrm>
          <a:prstGeom prst="rect">
            <a:avLst/>
          </a:prstGeom>
          <a:noFill/>
          <a:ln w="19050">
            <a:noFill/>
          </a:ln>
        </p:spPr>
        <p:txBody>
          <a:bodyPr wrap="square" rtlCol="0">
            <a:spAutoFit/>
          </a:bodyPr>
          <a:lstStyle/>
          <a:p>
            <a:pPr marL="4763" indent="-4763" algn="ctr"/>
            <a:r>
              <a:rPr lang="en-AU" sz="2200" b="1" dirty="0">
                <a:solidFill>
                  <a:srgbClr val="FFFF00"/>
                </a:solidFill>
                <a:latin typeface="Times New Roman" panose="02020603050405020304" pitchFamily="18" charset="0"/>
                <a:cs typeface="Times New Roman" panose="02020603050405020304" pitchFamily="18" charset="0"/>
              </a:rPr>
              <a:t>The Faithless demand a sign.    The Godly live by Faith.</a:t>
            </a:r>
            <a:endParaRPr lang="en-AU" dirty="0">
              <a:solidFill>
                <a:srgbClr val="FFFF00"/>
              </a:solidFill>
              <a:latin typeface="Times New Roman" panose="02020603050405020304" pitchFamily="18" charset="0"/>
              <a:cs typeface="Times New Roman" panose="02020603050405020304" pitchFamily="18" charset="0"/>
            </a:endParaRPr>
          </a:p>
        </p:txBody>
      </p:sp>
      <p:sp>
        <p:nvSpPr>
          <p:cNvPr id="8" name="Text Box 4">
            <a:extLst>
              <a:ext uri="{FF2B5EF4-FFF2-40B4-BE49-F238E27FC236}">
                <a16:creationId xmlns:a16="http://schemas.microsoft.com/office/drawing/2014/main" id="{0A01BD21-D444-AE91-AB4B-1DF84230FA52}"/>
              </a:ext>
            </a:extLst>
          </p:cNvPr>
          <p:cNvSpPr txBox="1">
            <a:spLocks noChangeArrowheads="1"/>
          </p:cNvSpPr>
          <p:nvPr/>
        </p:nvSpPr>
        <p:spPr bwMode="auto">
          <a:xfrm>
            <a:off x="0" y="373277"/>
            <a:ext cx="7848872" cy="377667"/>
          </a:xfrm>
          <a:prstGeom prst="rect">
            <a:avLst/>
          </a:prstGeom>
          <a:solidFill>
            <a:schemeClr val="bg1"/>
          </a:solidFill>
          <a:ln w="9525">
            <a:noFill/>
            <a:miter lim="800000"/>
            <a:headEnd/>
            <a:tailEnd/>
          </a:ln>
        </p:spPr>
        <p:txBody>
          <a:bodyPr wrap="square">
            <a:prstTxWarp prst="textNoShape">
              <a:avLst/>
            </a:prstTxWarp>
            <a:spAutoFit/>
          </a:bodyPr>
          <a:lstStyle/>
          <a:p>
            <a:pPr indent="-89535">
              <a:lnSpc>
                <a:spcPct val="110000"/>
              </a:lnSpc>
              <a:spcAft>
                <a:spcPts val="1000"/>
              </a:spcAft>
              <a:tabLst>
                <a:tab pos="127000" algn="r"/>
                <a:tab pos="254000" algn="l"/>
              </a:tabLs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28 </a:t>
            </a:r>
            <a:r>
              <a:rPr lang="en-AU" dirty="0">
                <a:latin typeface="Comic Sans MS" panose="030F0902030302020204" pitchFamily="66" charset="0"/>
                <a:ea typeface="Times New Roman" panose="02020603050405020304" pitchFamily="18" charset="0"/>
                <a:cs typeface="Times New Roman" panose="02020603050405020304" pitchFamily="18" charset="0"/>
              </a:rPr>
              <a:t>.... </a:t>
            </a:r>
            <a:r>
              <a:rPr lang="en-AU"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“Blessed rather are those who hear the word of God and keep it!”</a:t>
            </a:r>
            <a:r>
              <a:rPr lang="en-AU" dirty="0"/>
              <a:t> </a:t>
            </a:r>
            <a:endParaRPr lang="en-AU" sz="16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5DCDA3F-ABB3-EB1B-0B3B-DBD0A6FBFFBF}"/>
              </a:ext>
            </a:extLst>
          </p:cNvPr>
          <p:cNvSpPr txBox="1"/>
          <p:nvPr/>
        </p:nvSpPr>
        <p:spPr>
          <a:xfrm>
            <a:off x="23546" y="697260"/>
            <a:ext cx="9143999" cy="923330"/>
          </a:xfrm>
          <a:prstGeom prst="rect">
            <a:avLst/>
          </a:prstGeom>
          <a:noFill/>
          <a:ln w="19050">
            <a:noFill/>
          </a:ln>
        </p:spPr>
        <p:txBody>
          <a:bodyPr wrap="square" rtlCol="0">
            <a:spAutoFit/>
          </a:bodyPr>
          <a:lstStyle/>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sign God has already given, is glaringly obvious, but not what the spiritually blind want.</a:t>
            </a:r>
          </a:p>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Seeing signs &amp; wonders &amp; hearing God’s word, is no benefit unless we are changed by it</a:t>
            </a:r>
          </a:p>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Becoming a Disciple of Jesus is a step of </a:t>
            </a:r>
            <a:r>
              <a:rPr lang="en-AU" u="sng" dirty="0">
                <a:solidFill>
                  <a:schemeClr val="bg1"/>
                </a:solidFill>
                <a:latin typeface="Times New Roman" panose="02020603050405020304" pitchFamily="18" charset="0"/>
                <a:cs typeface="Times New Roman" panose="02020603050405020304" pitchFamily="18" charset="0"/>
              </a:rPr>
              <a:t>faith</a:t>
            </a:r>
            <a:r>
              <a:rPr lang="en-AU" dirty="0">
                <a:solidFill>
                  <a:schemeClr val="bg1"/>
                </a:solidFill>
                <a:latin typeface="Times New Roman" panose="02020603050405020304" pitchFamily="18" charset="0"/>
                <a:cs typeface="Times New Roman" panose="02020603050405020304" pitchFamily="18" charset="0"/>
              </a:rPr>
              <a:t>.  Hear God’s call to repentance &amp; faith, &amp; do it.</a:t>
            </a:r>
          </a:p>
        </p:txBody>
      </p:sp>
      <p:sp>
        <p:nvSpPr>
          <p:cNvPr id="2" name="Text Box 4">
            <a:extLst>
              <a:ext uri="{FF2B5EF4-FFF2-40B4-BE49-F238E27FC236}">
                <a16:creationId xmlns:a16="http://schemas.microsoft.com/office/drawing/2014/main" id="{A7D070A0-B0BE-E345-A7F2-46369BCE5A39}"/>
              </a:ext>
            </a:extLst>
          </p:cNvPr>
          <p:cNvSpPr txBox="1">
            <a:spLocks noChangeArrowheads="1"/>
          </p:cNvSpPr>
          <p:nvPr/>
        </p:nvSpPr>
        <p:spPr bwMode="auto">
          <a:xfrm>
            <a:off x="2339752" y="1608071"/>
            <a:ext cx="6588224" cy="678071"/>
          </a:xfrm>
          <a:prstGeom prst="rect">
            <a:avLst/>
          </a:prstGeom>
          <a:solidFill>
            <a:schemeClr val="bg1"/>
          </a:solidFill>
          <a:ln w="9525">
            <a:noFill/>
            <a:miter lim="800000"/>
            <a:headEnd/>
            <a:tailEnd/>
          </a:ln>
        </p:spPr>
        <p:txBody>
          <a:bodyPr wrap="square">
            <a:prstTxWarp prst="textNoShape">
              <a:avLst/>
            </a:prstTxWarp>
            <a:spAutoFit/>
          </a:bodyPr>
          <a:lstStyle/>
          <a:p>
            <a:pPr indent="-89535">
              <a:lnSpc>
                <a:spcPct val="110000"/>
              </a:lnSpc>
              <a:spcAft>
                <a:spcPts val="1000"/>
              </a:spcAft>
              <a:tabLst>
                <a:tab pos="127000" algn="r"/>
                <a:tab pos="254000" algn="l"/>
              </a:tabLs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29 </a:t>
            </a:r>
            <a:r>
              <a:rPr lang="en-AU" dirty="0">
                <a:latin typeface="Comic Sans MS" panose="030F0902030302020204" pitchFamily="66" charset="0"/>
                <a:ea typeface="Times New Roman" panose="02020603050405020304" pitchFamily="18" charset="0"/>
                <a:cs typeface="Times New Roman" panose="02020603050405020304" pitchFamily="18" charset="0"/>
              </a:rPr>
              <a:t>.... </a:t>
            </a:r>
            <a:r>
              <a:rPr lang="en-AU" dirty="0">
                <a:solidFill>
                  <a:srgbClr val="FF0000"/>
                </a:solidFill>
                <a:latin typeface="Comic Sans MS" panose="030F0902030302020204" pitchFamily="66" charset="0"/>
                <a:ea typeface="Times New Roman" panose="02020603050405020304" pitchFamily="18" charset="0"/>
                <a:cs typeface="Times New Roman" panose="02020603050405020304" pitchFamily="18" charset="0"/>
              </a:rPr>
              <a:t>“This generation is an evil generation.  It seeks for a sign, but no sign will be given to it except the sign of Jonah.</a:t>
            </a:r>
            <a:r>
              <a:rPr lang="en-AU" dirty="0"/>
              <a:t> </a:t>
            </a:r>
            <a:endParaRPr lang="en-AU" sz="1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180730EB-882B-19A6-E841-BB3A767E502C}"/>
              </a:ext>
            </a:extLst>
          </p:cNvPr>
          <p:cNvSpPr txBox="1"/>
          <p:nvPr/>
        </p:nvSpPr>
        <p:spPr>
          <a:xfrm>
            <a:off x="0" y="2292070"/>
            <a:ext cx="9121866" cy="923330"/>
          </a:xfrm>
          <a:prstGeom prst="rect">
            <a:avLst/>
          </a:prstGeom>
          <a:noFill/>
          <a:ln w="19050">
            <a:noFill/>
          </a:ln>
        </p:spPr>
        <p:txBody>
          <a:bodyPr wrap="square" rtlCol="0">
            <a:spAutoFit/>
          </a:bodyPr>
          <a:lstStyle/>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Jonah preached to a godless city (Nineveh) and they repented in a day.</a:t>
            </a:r>
          </a:p>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God is ‘having a go’ at Israel.  </a:t>
            </a:r>
            <a:r>
              <a:rPr lang="en-AU" i="1" dirty="0">
                <a:solidFill>
                  <a:schemeClr val="bg1"/>
                </a:solidFill>
                <a:latin typeface="Times New Roman" panose="02020603050405020304" pitchFamily="18" charset="0"/>
                <a:cs typeface="Times New Roman" panose="02020603050405020304" pitchFamily="18" charset="0"/>
              </a:rPr>
              <a:t>I have been telling you for years to repent, &amp; you will not listen. But this godless city responded in 1 day, with the word of a reluctant prophet.</a:t>
            </a:r>
          </a:p>
        </p:txBody>
      </p:sp>
      <p:sp>
        <p:nvSpPr>
          <p:cNvPr id="5" name="TextBox 4">
            <a:extLst>
              <a:ext uri="{FF2B5EF4-FFF2-40B4-BE49-F238E27FC236}">
                <a16:creationId xmlns:a16="http://schemas.microsoft.com/office/drawing/2014/main" id="{CB52F64B-D8C7-7322-E6E9-4D3F757EB86C}"/>
              </a:ext>
            </a:extLst>
          </p:cNvPr>
          <p:cNvSpPr txBox="1"/>
          <p:nvPr/>
        </p:nvSpPr>
        <p:spPr>
          <a:xfrm>
            <a:off x="0" y="1536896"/>
            <a:ext cx="2339752" cy="707886"/>
          </a:xfrm>
          <a:prstGeom prst="rect">
            <a:avLst/>
          </a:prstGeom>
          <a:noFill/>
          <a:ln w="19050">
            <a:noFill/>
          </a:ln>
        </p:spPr>
        <p:txBody>
          <a:bodyPr wrap="square" rtlCol="0">
            <a:spAutoFit/>
          </a:bodyPr>
          <a:lstStyle/>
          <a:p>
            <a:pPr marL="4763" indent="-4763" algn="ctr"/>
            <a:r>
              <a:rPr lang="en-AU" sz="2200" dirty="0">
                <a:solidFill>
                  <a:srgbClr val="FFFF00"/>
                </a:solidFill>
                <a:latin typeface="Times New Roman" panose="02020603050405020304" pitchFamily="18" charset="0"/>
                <a:cs typeface="Times New Roman" panose="02020603050405020304" pitchFamily="18" charset="0"/>
              </a:rPr>
              <a:t>The Sign of Jonah</a:t>
            </a:r>
            <a:br>
              <a:rPr lang="en-AU" sz="2200" dirty="0">
                <a:solidFill>
                  <a:srgbClr val="FFFF00"/>
                </a:solidFill>
                <a:latin typeface="Times New Roman" panose="02020603050405020304" pitchFamily="18" charset="0"/>
                <a:cs typeface="Times New Roman" panose="02020603050405020304" pitchFamily="18" charset="0"/>
              </a:rPr>
            </a:br>
            <a:r>
              <a:rPr lang="en-AU" dirty="0">
                <a:solidFill>
                  <a:srgbClr val="FFFF00"/>
                </a:solidFill>
                <a:latin typeface="Times New Roman" panose="02020603050405020304" pitchFamily="18" charset="0"/>
                <a:cs typeface="Times New Roman" panose="02020603050405020304" pitchFamily="18" charset="0"/>
              </a:rPr>
              <a:t>(a reluctant prophet)</a:t>
            </a:r>
          </a:p>
        </p:txBody>
      </p:sp>
      <p:sp>
        <p:nvSpPr>
          <p:cNvPr id="4" name="TextBox 3">
            <a:extLst>
              <a:ext uri="{FF2B5EF4-FFF2-40B4-BE49-F238E27FC236}">
                <a16:creationId xmlns:a16="http://schemas.microsoft.com/office/drawing/2014/main" id="{C11505A1-BD7F-7CC2-8CB7-7F107723CF4E}"/>
              </a:ext>
            </a:extLst>
          </p:cNvPr>
          <p:cNvSpPr txBox="1"/>
          <p:nvPr/>
        </p:nvSpPr>
        <p:spPr>
          <a:xfrm>
            <a:off x="22134" y="3208232"/>
            <a:ext cx="9099732" cy="646331"/>
          </a:xfrm>
          <a:prstGeom prst="rect">
            <a:avLst/>
          </a:prstGeom>
          <a:noFill/>
          <a:ln w="9525">
            <a:solidFill>
              <a:srgbClr val="FFFF00"/>
            </a:solidFill>
          </a:ln>
        </p:spPr>
        <p:txBody>
          <a:bodyPr wrap="square" rtlCol="0">
            <a:spAutoFit/>
          </a:bodyPr>
          <a:lstStyle/>
          <a:p>
            <a:pPr marL="266700" indent="-266700">
              <a:buFont typeface="+mj-lt"/>
              <a:buAutoNum type="arabicPeriod"/>
            </a:pPr>
            <a:r>
              <a:rPr lang="en-AU" dirty="0">
                <a:solidFill>
                  <a:srgbClr val="FFFF00"/>
                </a:solidFill>
                <a:latin typeface="Times New Roman" panose="02020603050405020304" pitchFamily="18" charset="0"/>
                <a:cs typeface="Times New Roman" panose="02020603050405020304" pitchFamily="18" charset="0"/>
              </a:rPr>
              <a:t>God has already spoken.  Take notice of what God has said.  Listen to His Son (Jesus Christ).</a:t>
            </a:r>
          </a:p>
          <a:p>
            <a:pPr marL="266700" indent="-266700">
              <a:buFont typeface="+mj-lt"/>
              <a:buAutoNum type="arabicPeriod"/>
            </a:pPr>
            <a:r>
              <a:rPr lang="en-AU" dirty="0">
                <a:solidFill>
                  <a:srgbClr val="FFFF00"/>
                </a:solidFill>
                <a:latin typeface="Times New Roman" panose="02020603050405020304" pitchFamily="18" charset="0"/>
                <a:cs typeface="Times New Roman" panose="02020603050405020304" pitchFamily="18" charset="0"/>
              </a:rPr>
              <a:t>The death and resurrection of Jesus.  3 days in the grave &amp; Raised to Life.</a:t>
            </a:r>
          </a:p>
        </p:txBody>
      </p:sp>
      <p:sp>
        <p:nvSpPr>
          <p:cNvPr id="6" name="TextBox 5">
            <a:extLst>
              <a:ext uri="{FF2B5EF4-FFF2-40B4-BE49-F238E27FC236}">
                <a16:creationId xmlns:a16="http://schemas.microsoft.com/office/drawing/2014/main" id="{6254C0F7-E098-F961-323C-78C4ABCF4A7D}"/>
              </a:ext>
            </a:extLst>
          </p:cNvPr>
          <p:cNvSpPr txBox="1"/>
          <p:nvPr/>
        </p:nvSpPr>
        <p:spPr>
          <a:xfrm>
            <a:off x="21265" y="3879865"/>
            <a:ext cx="9121866" cy="646331"/>
          </a:xfrm>
          <a:prstGeom prst="rect">
            <a:avLst/>
          </a:prstGeom>
          <a:noFill/>
          <a:ln w="19050">
            <a:noFill/>
          </a:ln>
        </p:spPr>
        <p:txBody>
          <a:bodyPr wrap="square" rtlCol="0">
            <a:spAutoFit/>
          </a:bodyPr>
          <a:lstStyle/>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resurrection of Jesus reveals the </a:t>
            </a:r>
            <a:r>
              <a:rPr lang="en-AU" b="1" u="sng" dirty="0">
                <a:solidFill>
                  <a:schemeClr val="bg1"/>
                </a:solidFill>
                <a:latin typeface="Times New Roman" panose="02020603050405020304" pitchFamily="18" charset="0"/>
                <a:cs typeface="Times New Roman" panose="02020603050405020304" pitchFamily="18" charset="0"/>
              </a:rPr>
              <a:t>greatness</a:t>
            </a:r>
            <a:r>
              <a:rPr lang="en-AU" dirty="0">
                <a:solidFill>
                  <a:schemeClr val="bg1"/>
                </a:solidFill>
                <a:latin typeface="Times New Roman" panose="02020603050405020304" pitchFamily="18" charset="0"/>
                <a:cs typeface="Times New Roman" panose="02020603050405020304" pitchFamily="18" charset="0"/>
              </a:rPr>
              <a:t> (Lordship) of Jesus.  No further sign required.</a:t>
            </a:r>
          </a:p>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On the Day of Judgment, there is no excuse.</a:t>
            </a:r>
          </a:p>
        </p:txBody>
      </p:sp>
      <p:sp>
        <p:nvSpPr>
          <p:cNvPr id="7" name="TextBox 6">
            <a:extLst>
              <a:ext uri="{FF2B5EF4-FFF2-40B4-BE49-F238E27FC236}">
                <a16:creationId xmlns:a16="http://schemas.microsoft.com/office/drawing/2014/main" id="{EF9CF414-AC10-B916-00EC-9EA78E263DBD}"/>
              </a:ext>
            </a:extLst>
          </p:cNvPr>
          <p:cNvSpPr txBox="1"/>
          <p:nvPr/>
        </p:nvSpPr>
        <p:spPr>
          <a:xfrm>
            <a:off x="553729" y="4401393"/>
            <a:ext cx="8589402" cy="369332"/>
          </a:xfrm>
          <a:prstGeom prst="rect">
            <a:avLst/>
          </a:prstGeom>
          <a:noFill/>
          <a:ln w="19050">
            <a:noFill/>
          </a:ln>
        </p:spPr>
        <p:txBody>
          <a:bodyPr wrap="square" rtlCol="0">
            <a:spAutoFit/>
          </a:bodyPr>
          <a:lstStyle/>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Jesus is </a:t>
            </a:r>
            <a:r>
              <a:rPr lang="en-AU" dirty="0">
                <a:solidFill>
                  <a:srgbClr val="FFFF00"/>
                </a:solidFill>
                <a:latin typeface="Times New Roman" panose="02020603050405020304" pitchFamily="18" charset="0"/>
                <a:cs typeface="Times New Roman" panose="02020603050405020304" pitchFamily="18" charset="0"/>
              </a:rPr>
              <a:t>greater</a:t>
            </a:r>
            <a:r>
              <a:rPr lang="en-AU" dirty="0">
                <a:solidFill>
                  <a:schemeClr val="bg1"/>
                </a:solidFill>
                <a:latin typeface="Times New Roman" panose="02020603050405020304" pitchFamily="18" charset="0"/>
                <a:cs typeface="Times New Roman" panose="02020603050405020304" pitchFamily="18" charset="0"/>
              </a:rPr>
              <a:t> than Solomon &amp; greater than Jonah.  Why will many not listen to Him?</a:t>
            </a:r>
          </a:p>
        </p:txBody>
      </p:sp>
      <p:sp>
        <p:nvSpPr>
          <p:cNvPr id="10" name="TextBox 9">
            <a:extLst>
              <a:ext uri="{FF2B5EF4-FFF2-40B4-BE49-F238E27FC236}">
                <a16:creationId xmlns:a16="http://schemas.microsoft.com/office/drawing/2014/main" id="{AD37761C-E139-B7BD-1167-98FDE253111F}"/>
              </a:ext>
            </a:extLst>
          </p:cNvPr>
          <p:cNvSpPr txBox="1"/>
          <p:nvPr/>
        </p:nvSpPr>
        <p:spPr>
          <a:xfrm>
            <a:off x="2140144" y="4724558"/>
            <a:ext cx="6789203" cy="646331"/>
          </a:xfrm>
          <a:prstGeom prst="rect">
            <a:avLst/>
          </a:prstGeom>
          <a:noFill/>
          <a:ln w="9525">
            <a:solidFill>
              <a:srgbClr val="FFFF00"/>
            </a:solidFill>
          </a:ln>
        </p:spPr>
        <p:txBody>
          <a:bodyPr wrap="square" rtlCol="0">
            <a:spAutoFit/>
          </a:bodyPr>
          <a:lstStyle/>
          <a:p>
            <a:r>
              <a:rPr lang="en-AU" dirty="0">
                <a:solidFill>
                  <a:schemeClr val="bg1"/>
                </a:solidFill>
                <a:latin typeface="Times New Roman" panose="02020603050405020304" pitchFamily="18" charset="0"/>
                <a:cs typeface="Times New Roman" panose="02020603050405020304" pitchFamily="18" charset="0"/>
              </a:rPr>
              <a:t>The Bible is not merely a collection of optional ‘life-helps’.  </a:t>
            </a:r>
          </a:p>
          <a:p>
            <a:r>
              <a:rPr lang="en-AU" dirty="0">
                <a:solidFill>
                  <a:schemeClr val="bg1"/>
                </a:solidFill>
                <a:latin typeface="Times New Roman" panose="02020603050405020304" pitchFamily="18" charset="0"/>
                <a:cs typeface="Times New Roman" panose="02020603050405020304" pitchFamily="18" charset="0"/>
              </a:rPr>
              <a:t>It reveals the </a:t>
            </a:r>
            <a:r>
              <a:rPr lang="en-AU" dirty="0">
                <a:solidFill>
                  <a:srgbClr val="FFFF00"/>
                </a:solidFill>
                <a:latin typeface="Times New Roman" panose="02020603050405020304" pitchFamily="18" charset="0"/>
                <a:cs typeface="Times New Roman" panose="02020603050405020304" pitchFamily="18" charset="0"/>
              </a:rPr>
              <a:t>Greatness</a:t>
            </a:r>
            <a:r>
              <a:rPr lang="en-AU" dirty="0">
                <a:solidFill>
                  <a:schemeClr val="bg1"/>
                </a:solidFill>
                <a:latin typeface="Times New Roman" panose="02020603050405020304" pitchFamily="18" charset="0"/>
                <a:cs typeface="Times New Roman" panose="02020603050405020304" pitchFamily="18" charset="0"/>
              </a:rPr>
              <a:t> of Jesus, and is the Word of God to be obeyed.</a:t>
            </a:r>
          </a:p>
        </p:txBody>
      </p:sp>
      <p:sp>
        <p:nvSpPr>
          <p:cNvPr id="11" name="TextBox 10">
            <a:extLst>
              <a:ext uri="{FF2B5EF4-FFF2-40B4-BE49-F238E27FC236}">
                <a16:creationId xmlns:a16="http://schemas.microsoft.com/office/drawing/2014/main" id="{A02225AE-C699-771F-E70B-71B16A96CEDE}"/>
              </a:ext>
            </a:extLst>
          </p:cNvPr>
          <p:cNvSpPr txBox="1"/>
          <p:nvPr/>
        </p:nvSpPr>
        <p:spPr>
          <a:xfrm>
            <a:off x="15013" y="5315793"/>
            <a:ext cx="8589402" cy="369332"/>
          </a:xfrm>
          <a:prstGeom prst="rect">
            <a:avLst/>
          </a:prstGeom>
          <a:noFill/>
          <a:ln w="19050">
            <a:noFill/>
          </a:ln>
        </p:spPr>
        <p:txBody>
          <a:bodyPr wrap="square" rtlCol="0">
            <a:spAutoFit/>
          </a:bodyPr>
          <a:lstStyle/>
          <a:p>
            <a:pPr marL="179388" indent="-179388">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“Faith” is what’s needed – not another sign</a:t>
            </a:r>
          </a:p>
        </p:txBody>
      </p:sp>
    </p:spTree>
    <p:extLst>
      <p:ext uri="{BB962C8B-B14F-4D97-AF65-F5344CB8AC3E}">
        <p14:creationId xmlns:p14="http://schemas.microsoft.com/office/powerpoint/2010/main" val="40396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autoUpdateAnimBg="0"/>
      <p:bldP spid="6" grpId="0"/>
      <p:bldP spid="7" grpId="0"/>
      <p:bldP spid="10" grpId="0" uiExpand="1" build="p" animBg="1" autoUpdateAnimBg="0"/>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171253</TotalTime>
  <Words>655</Words>
  <Application>Microsoft Macintosh PowerPoint</Application>
  <PresentationFormat>On-screen Show (16:10)</PresentationFormat>
  <Paragraphs>47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Times New Roman</vt:lpstr>
      <vt:lpstr>Calibri</vt:lpstr>
      <vt:lpstr>Comic Sans MS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2625</cp:revision>
  <cp:lastPrinted>2024-02-16T04:20:10Z</cp:lastPrinted>
  <dcterms:created xsi:type="dcterms:W3CDTF">2016-11-04T06:28:01Z</dcterms:created>
  <dcterms:modified xsi:type="dcterms:W3CDTF">2024-02-16T04:29:49Z</dcterms:modified>
</cp:coreProperties>
</file>